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324" r:id="rId2"/>
  </p:sldIdLst>
  <p:sldSz cx="7559675" cy="1069181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C601D82C-BB5E-4CC1-9512-CBDC517C2BB4}">
          <p14:sldIdLst>
            <p14:sldId id="324"/>
          </p14:sldIdLst>
        </p14:section>
        <p14:section name="タイトルなしのセクション" id="{C3B2FB36-88EC-4A61-AAAF-0321C847984A}">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zeal-NP089pc" initials="z" lastIdx="1" clrIdx="0">
    <p:extLst>
      <p:ext uri="{19B8F6BF-5375-455C-9EA6-DF929625EA0E}">
        <p15:presenceInfo xmlns:p15="http://schemas.microsoft.com/office/powerpoint/2012/main" userId="zeal-NP089pc" providerId="None"/>
      </p:ext>
    </p:extLst>
  </p:cmAuthor>
  <p:cmAuthor id="2" name="ひとみ 渡具知" initials="ひ渡" lastIdx="2" clrIdx="1">
    <p:extLst>
      <p:ext uri="{19B8F6BF-5375-455C-9EA6-DF929625EA0E}">
        <p15:presenceInfo xmlns:p15="http://schemas.microsoft.com/office/powerpoint/2012/main" userId="0626767ba2e7eae9" providerId="Windows Live"/>
      </p:ext>
    </p:extLst>
  </p:cmAuthor>
  <p:cmAuthor id="3" name="tsugumi.ohtani" initials="t" lastIdx="2" clrIdx="2">
    <p:extLst>
      <p:ext uri="{19B8F6BF-5375-455C-9EA6-DF929625EA0E}">
        <p15:presenceInfo xmlns:p15="http://schemas.microsoft.com/office/powerpoint/2012/main" userId="tsugumi.ohtani" providerId="None"/>
      </p:ext>
    </p:extLst>
  </p:cmAuthor>
  <p:cmAuthor id="4" name="hitomi.toguchi" initials="h" lastIdx="7" clrIdx="3">
    <p:extLst>
      <p:ext uri="{19B8F6BF-5375-455C-9EA6-DF929625EA0E}">
        <p15:presenceInfo xmlns:p15="http://schemas.microsoft.com/office/powerpoint/2012/main" userId="hitomi.toguch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C3F6"/>
    <a:srgbClr val="E7FF05"/>
    <a:srgbClr val="89D2F7"/>
    <a:srgbClr val="C03C6B"/>
    <a:srgbClr val="903C66"/>
    <a:srgbClr val="1AC4E6"/>
    <a:srgbClr val="E873A9"/>
    <a:srgbClr val="C675E7"/>
    <a:srgbClr val="FFFFFF"/>
    <a:srgbClr val="FCA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083" autoAdjust="0"/>
  </p:normalViewPr>
  <p:slideViewPr>
    <p:cSldViewPr snapToGrid="0">
      <p:cViewPr varScale="1">
        <p:scale>
          <a:sx n="66" d="100"/>
          <a:sy n="66" d="100"/>
        </p:scale>
        <p:origin x="3210" y="96"/>
      </p:cViewPr>
      <p:guideLst/>
    </p:cSldViewPr>
  </p:slideViewPr>
  <p:notesTextViewPr>
    <p:cViewPr>
      <p:scale>
        <a:sx n="1" d="1"/>
        <a:sy n="1" d="1"/>
      </p:scale>
      <p:origin x="0" y="0"/>
    </p:cViewPr>
  </p:notesTextViewPr>
  <p:notesViewPr>
    <p:cSldViewPr snapToGrid="0">
      <p:cViewPr varScale="1">
        <p:scale>
          <a:sx n="81" d="100"/>
          <a:sy n="81" d="100"/>
        </p:scale>
        <p:origin x="3822" y="114"/>
      </p:cViewPr>
      <p:guideLst/>
    </p:cSldViewPr>
  </p:notesViewPr>
  <p:gridSpacing cx="45000" cy="45000"/>
</p:viewPr>
</file>

<file path=ppt/_rels/presentation.xml.rels>&#65279;<?xml version="1.0" encoding="utf-8" standalone="yes"?>
<Relationships xmlns="http://schemas.openxmlformats.org/package/2006/relationships"><Relationship Id="rId8" Type="http://schemas.openxmlformats.org/officeDocument/2006/relationships/tableStyles" Target="tableStyles.xml" /><Relationship Id="rId3" Type="http://schemas.openxmlformats.org/officeDocument/2006/relationships/notesMaster" Target="notesMasters/notesMaster1.xml" /><Relationship Id="rId7" Type="http://schemas.openxmlformats.org/officeDocument/2006/relationships/theme" Target="theme/theme1.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viewProps" Target="viewProps.xml" /><Relationship Id="rId5" Type="http://schemas.openxmlformats.org/officeDocument/2006/relationships/presProps" Target="presProps.xml" /><Relationship Id="rId4" Type="http://schemas.openxmlformats.org/officeDocument/2006/relationships/commentAuthors" Target="commentAuthor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B5E74E91-5FAC-4D8C-A236-30AB1794C408}" type="datetimeFigureOut">
              <a:rPr kumimoji="1" lang="ja-JP" altLang="en-US" smtClean="0"/>
              <a:t>2025/2/18</a:t>
            </a:fld>
            <a:endParaRPr kumimoji="1" lang="ja-JP" altLang="en-US"/>
          </a:p>
        </p:txBody>
      </p:sp>
      <p:sp>
        <p:nvSpPr>
          <p:cNvPr id="4" name="スライド イメージ プレースホルダー 3"/>
          <p:cNvSpPr>
            <a:spLocks noGrp="1" noRot="1" noChangeAspect="1"/>
          </p:cNvSpPr>
          <p:nvPr>
            <p:ph type="sldImg" idx="2"/>
          </p:nvPr>
        </p:nvSpPr>
        <p:spPr>
          <a:xfrm>
            <a:off x="2192338" y="1233488"/>
            <a:ext cx="235108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E66ADAAC-A6A4-473A-AE5A-B7215C3026BA}" type="slidenum">
              <a:rPr kumimoji="1" lang="ja-JP" altLang="en-US" smtClean="0"/>
              <a:t>‹#›</a:t>
            </a:fld>
            <a:endParaRPr kumimoji="1" lang="ja-JP" altLang="en-US"/>
          </a:p>
        </p:txBody>
      </p:sp>
    </p:spTree>
    <p:extLst>
      <p:ext uri="{BB962C8B-B14F-4D97-AF65-F5344CB8AC3E}">
        <p14:creationId xmlns:p14="http://schemas.microsoft.com/office/powerpoint/2010/main" val="39704751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E66ADAAC-A6A4-473A-AE5A-B7215C3026BA}" type="slidenum">
              <a:rPr kumimoji="1" lang="ja-JP" altLang="en-US" smtClean="0"/>
              <a:t>1</a:t>
            </a:fld>
            <a:endParaRPr kumimoji="1" lang="ja-JP" altLang="en-US"/>
          </a:p>
        </p:txBody>
      </p:sp>
    </p:spTree>
    <p:extLst>
      <p:ext uri="{BB962C8B-B14F-4D97-AF65-F5344CB8AC3E}">
        <p14:creationId xmlns:p14="http://schemas.microsoft.com/office/powerpoint/2010/main" val="3750808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ja-JP" altLang="en-US"/>
              <a:t>マスター タイトルの書式設定</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3549031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956073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26767857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966283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5371072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11529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4" name="Content Placeholder 3"/>
          <p:cNvSpPr>
            <a:spLocks noGrp="1"/>
          </p:cNvSpPr>
          <p:nvPr>
            <p:ph sz="half" idx="2"/>
          </p:nvPr>
        </p:nvSpPr>
        <p:spPr>
          <a:xfrm>
            <a:off x="520713" y="3905482"/>
            <a:ext cx="3198096"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ja-JP" altLang="en-US"/>
              <a:t>マスター テキストの書式設定</a:t>
            </a:r>
          </a:p>
        </p:txBody>
      </p:sp>
      <p:sp>
        <p:nvSpPr>
          <p:cNvPr id="6" name="Content Placeholder 5"/>
          <p:cNvSpPr>
            <a:spLocks noGrp="1"/>
          </p:cNvSpPr>
          <p:nvPr>
            <p:ph sz="quarter" idx="4"/>
          </p:nvPr>
        </p:nvSpPr>
        <p:spPr>
          <a:xfrm>
            <a:off x="3827086" y="3905482"/>
            <a:ext cx="3213847" cy="57443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688297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945714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94110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034521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20CCB85-67DA-4D02-B025-BCDFA21766A0}" type="datetimeFigureOut">
              <a:rPr kumimoji="1" lang="ja-JP" altLang="en-US" smtClean="0"/>
              <a:t>2025/2/18</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3015745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C20CCB85-67DA-4D02-B025-BCDFA21766A0}" type="datetimeFigureOut">
              <a:rPr kumimoji="1" lang="ja-JP" altLang="en-US" smtClean="0"/>
              <a:t>2025/2/18</a:t>
            </a:fld>
            <a:endParaRPr kumimoji="1" lang="ja-JP"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53BAADE0-B972-4947-8128-203D141227C6}" type="slidenum">
              <a:rPr kumimoji="1" lang="ja-JP" altLang="en-US" smtClean="0"/>
              <a:t>‹#›</a:t>
            </a:fld>
            <a:endParaRPr kumimoji="1" lang="ja-JP" altLang="en-US"/>
          </a:p>
        </p:txBody>
      </p:sp>
    </p:spTree>
    <p:extLst>
      <p:ext uri="{BB962C8B-B14F-4D97-AF65-F5344CB8AC3E}">
        <p14:creationId xmlns:p14="http://schemas.microsoft.com/office/powerpoint/2010/main" val="130829596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55934" rtl="0" eaLnBrk="1" latinLnBrk="0" hangingPunct="1">
        <a:lnSpc>
          <a:spcPct val="90000"/>
        </a:lnSpc>
        <a:spcBef>
          <a:spcPct val="0"/>
        </a:spcBef>
        <a:buNone/>
        <a:defRPr kumimoji="1"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kumimoji="1"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kumimoji="1"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kumimoji="1"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kumimoji="1" sz="1488" kern="1200">
          <a:solidFill>
            <a:schemeClr val="tx1"/>
          </a:solidFill>
          <a:latin typeface="+mn-lt"/>
          <a:ea typeface="+mn-ea"/>
          <a:cs typeface="+mn-cs"/>
        </a:defRPr>
      </a:lvl9pPr>
    </p:bodyStyle>
    <p:otherStyle>
      <a:defPPr>
        <a:defRPr lang="en-US"/>
      </a:defPPr>
      <a:lvl1pPr marL="0" algn="l" defTabSz="755934" rtl="0" eaLnBrk="1" latinLnBrk="0" hangingPunct="1">
        <a:defRPr kumimoji="1" sz="1488" kern="1200">
          <a:solidFill>
            <a:schemeClr val="tx1"/>
          </a:solidFill>
          <a:latin typeface="+mn-lt"/>
          <a:ea typeface="+mn-ea"/>
          <a:cs typeface="+mn-cs"/>
        </a:defRPr>
      </a:lvl1pPr>
      <a:lvl2pPr marL="377967" algn="l" defTabSz="755934" rtl="0" eaLnBrk="1" latinLnBrk="0" hangingPunct="1">
        <a:defRPr kumimoji="1" sz="1488" kern="1200">
          <a:solidFill>
            <a:schemeClr val="tx1"/>
          </a:solidFill>
          <a:latin typeface="+mn-lt"/>
          <a:ea typeface="+mn-ea"/>
          <a:cs typeface="+mn-cs"/>
        </a:defRPr>
      </a:lvl2pPr>
      <a:lvl3pPr marL="755934" algn="l" defTabSz="755934" rtl="0" eaLnBrk="1" latinLnBrk="0" hangingPunct="1">
        <a:defRPr kumimoji="1" sz="1488" kern="1200">
          <a:solidFill>
            <a:schemeClr val="tx1"/>
          </a:solidFill>
          <a:latin typeface="+mn-lt"/>
          <a:ea typeface="+mn-ea"/>
          <a:cs typeface="+mn-cs"/>
        </a:defRPr>
      </a:lvl3pPr>
      <a:lvl4pPr marL="1133902" algn="l" defTabSz="755934" rtl="0" eaLnBrk="1" latinLnBrk="0" hangingPunct="1">
        <a:defRPr kumimoji="1" sz="1488" kern="1200">
          <a:solidFill>
            <a:schemeClr val="tx1"/>
          </a:solidFill>
          <a:latin typeface="+mn-lt"/>
          <a:ea typeface="+mn-ea"/>
          <a:cs typeface="+mn-cs"/>
        </a:defRPr>
      </a:lvl4pPr>
      <a:lvl5pPr marL="1511869" algn="l" defTabSz="755934" rtl="0" eaLnBrk="1" latinLnBrk="0" hangingPunct="1">
        <a:defRPr kumimoji="1" sz="1488" kern="1200">
          <a:solidFill>
            <a:schemeClr val="tx1"/>
          </a:solidFill>
          <a:latin typeface="+mn-lt"/>
          <a:ea typeface="+mn-ea"/>
          <a:cs typeface="+mn-cs"/>
        </a:defRPr>
      </a:lvl5pPr>
      <a:lvl6pPr marL="1889836" algn="l" defTabSz="755934" rtl="0" eaLnBrk="1" latinLnBrk="0" hangingPunct="1">
        <a:defRPr kumimoji="1" sz="1488" kern="1200">
          <a:solidFill>
            <a:schemeClr val="tx1"/>
          </a:solidFill>
          <a:latin typeface="+mn-lt"/>
          <a:ea typeface="+mn-ea"/>
          <a:cs typeface="+mn-cs"/>
        </a:defRPr>
      </a:lvl6pPr>
      <a:lvl7pPr marL="2267803" algn="l" defTabSz="755934" rtl="0" eaLnBrk="1" latinLnBrk="0" hangingPunct="1">
        <a:defRPr kumimoji="1" sz="1488" kern="1200">
          <a:solidFill>
            <a:schemeClr val="tx1"/>
          </a:solidFill>
          <a:latin typeface="+mn-lt"/>
          <a:ea typeface="+mn-ea"/>
          <a:cs typeface="+mn-cs"/>
        </a:defRPr>
      </a:lvl7pPr>
      <a:lvl8pPr marL="2645771" algn="l" defTabSz="755934" rtl="0" eaLnBrk="1" latinLnBrk="0" hangingPunct="1">
        <a:defRPr kumimoji="1" sz="1488" kern="1200">
          <a:solidFill>
            <a:schemeClr val="tx1"/>
          </a:solidFill>
          <a:latin typeface="+mn-lt"/>
          <a:ea typeface="+mn-ea"/>
          <a:cs typeface="+mn-cs"/>
        </a:defRPr>
      </a:lvl8pPr>
      <a:lvl9pPr marL="3023738" algn="l" defTabSz="755934" rtl="0" eaLnBrk="1" latinLnBrk="0" hangingPunct="1">
        <a:defRPr kumimoji="1"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テキスト ボックス 13">
            <a:extLst>
              <a:ext uri="{FF2B5EF4-FFF2-40B4-BE49-F238E27FC236}">
                <a16:creationId xmlns:a16="http://schemas.microsoft.com/office/drawing/2014/main" id="{BA632FB7-224E-56A6-4FC8-3815BB61302A}"/>
              </a:ext>
            </a:extLst>
          </p:cNvPr>
          <p:cNvSpPr txBox="1"/>
          <p:nvPr/>
        </p:nvSpPr>
        <p:spPr>
          <a:xfrm>
            <a:off x="199491" y="622347"/>
            <a:ext cx="7160692" cy="892552"/>
          </a:xfrm>
          <a:prstGeom prst="rect">
            <a:avLst/>
          </a:prstGeom>
          <a:noFill/>
        </p:spPr>
        <p:txBody>
          <a:bodyPr wrap="square" rtlCol="0">
            <a:spAutoFit/>
          </a:bodyPr>
          <a:lstStyle/>
          <a:p>
            <a:r>
              <a:rPr kumimoji="1" lang="ja-JP" altLang="en-US" sz="1300" dirty="0">
                <a:latin typeface="游ゴシック 本文"/>
              </a:rPr>
              <a:t>インターネットや技術の発達によりネットゲームやソーシャルゲームも発展しています。ネットゲームが主流となった今、時間や場所を問わずデータのアップデートが可能になり、私たちユーザーの飽きがこないように様々な工夫がされています。そのような工夫の中には、ゲーム課金と呼ばれるものがあります。ゲーム課金に関するトラブルをご紹介します。</a:t>
            </a:r>
          </a:p>
        </p:txBody>
      </p:sp>
      <p:sp>
        <p:nvSpPr>
          <p:cNvPr id="5" name="正方形/長方形 4">
            <a:extLst>
              <a:ext uri="{FF2B5EF4-FFF2-40B4-BE49-F238E27FC236}">
                <a16:creationId xmlns:a16="http://schemas.microsoft.com/office/drawing/2014/main" id="{E06F5921-2411-4684-631C-7B5FA745D3B5}"/>
              </a:ext>
            </a:extLst>
          </p:cNvPr>
          <p:cNvSpPr/>
          <p:nvPr/>
        </p:nvSpPr>
        <p:spPr>
          <a:xfrm>
            <a:off x="-1" y="0"/>
            <a:ext cx="7559675" cy="5652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984"/>
          </a:p>
        </p:txBody>
      </p:sp>
      <p:sp>
        <p:nvSpPr>
          <p:cNvPr id="6" name="テキスト ボックス 5">
            <a:extLst>
              <a:ext uri="{FF2B5EF4-FFF2-40B4-BE49-F238E27FC236}">
                <a16:creationId xmlns:a16="http://schemas.microsoft.com/office/drawing/2014/main" id="{9F32AC62-5A18-F755-991D-A29A68DCA380}"/>
              </a:ext>
            </a:extLst>
          </p:cNvPr>
          <p:cNvSpPr txBox="1"/>
          <p:nvPr/>
        </p:nvSpPr>
        <p:spPr>
          <a:xfrm>
            <a:off x="-1" y="97277"/>
            <a:ext cx="7559675" cy="397673"/>
          </a:xfrm>
          <a:prstGeom prst="rect">
            <a:avLst/>
          </a:prstGeom>
          <a:noFill/>
          <a:ln>
            <a:noFill/>
          </a:ln>
        </p:spPr>
        <p:txBody>
          <a:bodyPr wrap="square" rtlCol="0">
            <a:spAutoFit/>
          </a:bodyPr>
          <a:lstStyle/>
          <a:p>
            <a:pPr algn="ctr"/>
            <a:r>
              <a:rPr kumimoji="1" lang="ja-JP" altLang="en-US" sz="1984" b="1" dirty="0"/>
              <a:t>ゲーム課金の危険性</a:t>
            </a:r>
            <a:endParaRPr kumimoji="1" lang="en-US" altLang="ja-JP" sz="1984" b="1" dirty="0"/>
          </a:p>
        </p:txBody>
      </p:sp>
      <p:sp>
        <p:nvSpPr>
          <p:cNvPr id="10" name="テキスト ボックス 9">
            <a:extLst>
              <a:ext uri="{FF2B5EF4-FFF2-40B4-BE49-F238E27FC236}">
                <a16:creationId xmlns:a16="http://schemas.microsoft.com/office/drawing/2014/main" id="{07BED543-C49E-1F7C-8255-2395C632F62C}"/>
              </a:ext>
            </a:extLst>
          </p:cNvPr>
          <p:cNvSpPr txBox="1"/>
          <p:nvPr/>
        </p:nvSpPr>
        <p:spPr>
          <a:xfrm>
            <a:off x="199491" y="1490033"/>
            <a:ext cx="7160692" cy="329770"/>
          </a:xfrm>
          <a:prstGeom prst="rect">
            <a:avLst/>
          </a:prstGeom>
          <a:noFill/>
        </p:spPr>
        <p:txBody>
          <a:bodyPr wrap="square" rtlCol="0">
            <a:spAutoFit/>
          </a:bodyPr>
          <a:lstStyle/>
          <a:p>
            <a:pPr algn="ctr"/>
            <a:r>
              <a:rPr kumimoji="1" lang="ja-JP" altLang="en-US" sz="1543" b="1" dirty="0"/>
              <a:t>トラブルの例</a:t>
            </a:r>
            <a:endParaRPr kumimoji="1" lang="en-US" altLang="ja-JP" sz="1543" b="1" dirty="0"/>
          </a:p>
        </p:txBody>
      </p:sp>
      <p:sp>
        <p:nvSpPr>
          <p:cNvPr id="21" name="テキスト ボックス 20">
            <a:extLst>
              <a:ext uri="{FF2B5EF4-FFF2-40B4-BE49-F238E27FC236}">
                <a16:creationId xmlns:a16="http://schemas.microsoft.com/office/drawing/2014/main" id="{A09C7888-DB15-89C1-B3E8-0CC8FBA0BED8}"/>
              </a:ext>
            </a:extLst>
          </p:cNvPr>
          <p:cNvSpPr txBox="1"/>
          <p:nvPr/>
        </p:nvSpPr>
        <p:spPr>
          <a:xfrm>
            <a:off x="199491" y="8784939"/>
            <a:ext cx="7151081" cy="1077218"/>
          </a:xfrm>
          <a:prstGeom prst="rect">
            <a:avLst/>
          </a:prstGeom>
          <a:noFill/>
          <a:ln>
            <a:noFill/>
          </a:ln>
        </p:spPr>
        <p:txBody>
          <a:bodyPr wrap="square" rtlCol="0">
            <a:spAutoFit/>
          </a:bodyPr>
          <a:lstStyle/>
          <a:p>
            <a:r>
              <a:rPr kumimoji="1" lang="ja-JP" altLang="en-US" sz="1600" dirty="0"/>
              <a:t>ネットゲームに関するトラブルの相談件数は増加し、購入金額も高額となるケースがあります。気持ちよくゲームをするためにも、利用ルールについて、事前に保護者としっかり話し合う必要があります。決めたルールの中で遊ぶことが自身や家族の安全にも繋がります。</a:t>
            </a:r>
          </a:p>
        </p:txBody>
      </p:sp>
      <p:sp>
        <p:nvSpPr>
          <p:cNvPr id="22" name="テキスト ボックス 21">
            <a:extLst>
              <a:ext uri="{FF2B5EF4-FFF2-40B4-BE49-F238E27FC236}">
                <a16:creationId xmlns:a16="http://schemas.microsoft.com/office/drawing/2014/main" id="{58A5E845-D515-8465-63E6-A040C07F1D14}"/>
              </a:ext>
            </a:extLst>
          </p:cNvPr>
          <p:cNvSpPr txBox="1"/>
          <p:nvPr/>
        </p:nvSpPr>
        <p:spPr>
          <a:xfrm>
            <a:off x="3447132" y="5743586"/>
            <a:ext cx="3490666" cy="567207"/>
          </a:xfrm>
          <a:prstGeom prst="rect">
            <a:avLst/>
          </a:prstGeom>
          <a:noFill/>
        </p:spPr>
        <p:txBody>
          <a:bodyPr wrap="square" rtlCol="0">
            <a:spAutoFit/>
          </a:bodyPr>
          <a:lstStyle/>
          <a:p>
            <a:pPr algn="ctr"/>
            <a:r>
              <a:rPr kumimoji="1" lang="ja-JP" altLang="en-US" sz="1543" b="1" dirty="0"/>
              <a:t>ネットゲームの契約は</a:t>
            </a:r>
            <a:endParaRPr kumimoji="1" lang="en-US" altLang="ja-JP" sz="1543" b="1" dirty="0"/>
          </a:p>
          <a:p>
            <a:pPr algn="ctr"/>
            <a:r>
              <a:rPr kumimoji="1" lang="ja-JP" altLang="en-US" sz="1543" b="1" dirty="0"/>
              <a:t>取消が難しい</a:t>
            </a:r>
          </a:p>
        </p:txBody>
      </p:sp>
      <p:sp>
        <p:nvSpPr>
          <p:cNvPr id="11" name="テキスト ボックス 10">
            <a:extLst>
              <a:ext uri="{FF2B5EF4-FFF2-40B4-BE49-F238E27FC236}">
                <a16:creationId xmlns:a16="http://schemas.microsoft.com/office/drawing/2014/main" id="{FF15C69F-D53C-C3E9-4930-7A1EE7E9E426}"/>
              </a:ext>
            </a:extLst>
          </p:cNvPr>
          <p:cNvSpPr txBox="1"/>
          <p:nvPr/>
        </p:nvSpPr>
        <p:spPr>
          <a:xfrm>
            <a:off x="3194938" y="6286504"/>
            <a:ext cx="4190442" cy="2677656"/>
          </a:xfrm>
          <a:prstGeom prst="rect">
            <a:avLst/>
          </a:prstGeom>
          <a:noFill/>
        </p:spPr>
        <p:txBody>
          <a:bodyPr wrap="square" rtlCol="0">
            <a:spAutoFit/>
          </a:bodyPr>
          <a:lstStyle/>
          <a:p>
            <a:r>
              <a:rPr kumimoji="1" lang="ja-JP" altLang="en-US" sz="1300" dirty="0">
                <a:latin typeface="+mn-ea"/>
              </a:rPr>
              <a:t>クレジットカードは現金がなくても利用可能です。便利な反面、お金を使用したという感覚を</a:t>
            </a:r>
            <a:r>
              <a:rPr kumimoji="1" lang="ja-JP" altLang="en-US" sz="1300" dirty="0"/>
              <a:t>持ちづらく、繰り返し課金をしてしまい、請求額が高額になってしまったケースもあります。</a:t>
            </a:r>
            <a:endParaRPr kumimoji="1" lang="en-US" altLang="ja-JP" sz="1300" dirty="0"/>
          </a:p>
          <a:p>
            <a:endParaRPr kumimoji="1" lang="en-US" altLang="ja-JP" sz="1300" dirty="0"/>
          </a:p>
          <a:p>
            <a:r>
              <a:rPr kumimoji="1" lang="ja-JP" altLang="en-US" sz="1300" dirty="0">
                <a:latin typeface="+mn-ea"/>
              </a:rPr>
              <a:t>未成年者が大人の承諾を得ずに行った高額な契約は、民法上取り消しができるとされていますが、クレジットカードで決済している場合には、契約の解除は容易ではありません。クレジットカードにはカード名義人の管理義務がありますので、カード名義人である大人の責任が問われるためです。また、家族であっても他人名義のクレジットカードを使用することは犯罪です。</a:t>
            </a:r>
            <a:endParaRPr kumimoji="1" lang="en-US" altLang="ja-JP" sz="1300" dirty="0">
              <a:latin typeface="+mn-ea"/>
            </a:endParaRPr>
          </a:p>
          <a:p>
            <a:endParaRPr kumimoji="1" lang="ja-JP" altLang="en-US" sz="1200" dirty="0">
              <a:latin typeface="+mn-ea"/>
            </a:endParaRPr>
          </a:p>
        </p:txBody>
      </p:sp>
      <p:sp>
        <p:nvSpPr>
          <p:cNvPr id="51" name="テキスト ボックス 50">
            <a:extLst>
              <a:ext uri="{FF2B5EF4-FFF2-40B4-BE49-F238E27FC236}">
                <a16:creationId xmlns:a16="http://schemas.microsoft.com/office/drawing/2014/main" id="{4301C4A4-1A74-CCED-53C8-5200D36C582F}"/>
              </a:ext>
            </a:extLst>
          </p:cNvPr>
          <p:cNvSpPr txBox="1"/>
          <p:nvPr/>
        </p:nvSpPr>
        <p:spPr>
          <a:xfrm>
            <a:off x="199491" y="4033179"/>
            <a:ext cx="7160692" cy="329770"/>
          </a:xfrm>
          <a:prstGeom prst="rect">
            <a:avLst/>
          </a:prstGeom>
          <a:noFill/>
        </p:spPr>
        <p:txBody>
          <a:bodyPr wrap="square" rtlCol="0">
            <a:spAutoFit/>
          </a:bodyPr>
          <a:lstStyle/>
          <a:p>
            <a:pPr algn="ctr"/>
            <a:r>
              <a:rPr kumimoji="1" lang="ja-JP" altLang="en-US" sz="1543" b="1" dirty="0"/>
              <a:t>課金をしてしまう心理</a:t>
            </a:r>
            <a:endParaRPr kumimoji="1" lang="en-US" altLang="ja-JP" sz="1543" b="1" dirty="0"/>
          </a:p>
        </p:txBody>
      </p:sp>
      <p:sp>
        <p:nvSpPr>
          <p:cNvPr id="19" name="テキスト ボックス 18">
            <a:extLst>
              <a:ext uri="{FF2B5EF4-FFF2-40B4-BE49-F238E27FC236}">
                <a16:creationId xmlns:a16="http://schemas.microsoft.com/office/drawing/2014/main" id="{5F835F54-743E-8355-6070-E4F09E94A645}"/>
              </a:ext>
            </a:extLst>
          </p:cNvPr>
          <p:cNvSpPr txBox="1"/>
          <p:nvPr/>
        </p:nvSpPr>
        <p:spPr>
          <a:xfrm>
            <a:off x="-1" y="9900417"/>
            <a:ext cx="7350573" cy="268639"/>
          </a:xfrm>
          <a:prstGeom prst="rect">
            <a:avLst/>
          </a:prstGeom>
          <a:noFill/>
        </p:spPr>
        <p:txBody>
          <a:bodyPr wrap="square" rtlCol="0">
            <a:spAutoFit/>
          </a:bodyPr>
          <a:lstStyle/>
          <a:p>
            <a:pPr algn="r"/>
            <a:r>
              <a:rPr lang="en-US" altLang="ja-JP" sz="1100" b="0" i="0" dirty="0">
                <a:solidFill>
                  <a:srgbClr val="222222"/>
                </a:solidFill>
                <a:effectLst/>
                <a:latin typeface="+mn-ea"/>
              </a:rPr>
              <a:t>※1</a:t>
            </a:r>
            <a:r>
              <a:rPr lang="ja-JP" altLang="en-US" sz="1100" b="0" i="0" dirty="0">
                <a:solidFill>
                  <a:srgbClr val="222222"/>
                </a:solidFill>
                <a:effectLst/>
                <a:latin typeface="+mn-ea"/>
              </a:rPr>
              <a:t>　出典：</a:t>
            </a:r>
            <a:r>
              <a:rPr lang="ja-JP" altLang="en-US" sz="1100" dirty="0">
                <a:latin typeface="+mn-ea"/>
              </a:rPr>
              <a:t>独立行政法人 国民生活センター　</a:t>
            </a:r>
            <a:r>
              <a:rPr lang="en-US" altLang="ja-JP" sz="1100" dirty="0">
                <a:latin typeface="+mn-ea"/>
              </a:rPr>
              <a:t>https://www.kokusen.go.jp/soudan_topics/data/game.html</a:t>
            </a:r>
            <a:endParaRPr lang="ja-JP" altLang="en-US" sz="1100" dirty="0">
              <a:latin typeface="+mn-ea"/>
            </a:endParaRPr>
          </a:p>
        </p:txBody>
      </p:sp>
      <p:sp>
        <p:nvSpPr>
          <p:cNvPr id="2" name="テキスト ボックス 1">
            <a:extLst>
              <a:ext uri="{FF2B5EF4-FFF2-40B4-BE49-F238E27FC236}">
                <a16:creationId xmlns:a16="http://schemas.microsoft.com/office/drawing/2014/main" id="{077045BD-C956-C83D-B3C1-5D588EEE8F9F}"/>
              </a:ext>
            </a:extLst>
          </p:cNvPr>
          <p:cNvSpPr txBox="1"/>
          <p:nvPr/>
        </p:nvSpPr>
        <p:spPr>
          <a:xfrm>
            <a:off x="199491" y="2051209"/>
            <a:ext cx="4822886" cy="692497"/>
          </a:xfrm>
          <a:prstGeom prst="rect">
            <a:avLst/>
          </a:prstGeom>
          <a:noFill/>
        </p:spPr>
        <p:txBody>
          <a:bodyPr wrap="square" rtlCol="0">
            <a:spAutoFit/>
          </a:bodyPr>
          <a:lstStyle/>
          <a:p>
            <a:r>
              <a:rPr kumimoji="1" lang="ja-JP" altLang="en-US" sz="1300" dirty="0">
                <a:latin typeface="+mn-ea"/>
              </a:rPr>
              <a:t>日頃から、息子に母親の古いスマホを自宅の</a:t>
            </a:r>
            <a:r>
              <a:rPr kumimoji="1" lang="en-US" altLang="ja-JP" sz="1300" dirty="0">
                <a:latin typeface="+mn-ea"/>
              </a:rPr>
              <a:t>Wi-Fi</a:t>
            </a:r>
            <a:r>
              <a:rPr kumimoji="1" lang="ja-JP" altLang="en-US" sz="1300" dirty="0">
                <a:latin typeface="+mn-ea"/>
              </a:rPr>
              <a:t>に繋げて使用させていた。アカウントにログインした状態であったため息子が課金してしまった。</a:t>
            </a:r>
          </a:p>
        </p:txBody>
      </p:sp>
      <p:sp>
        <p:nvSpPr>
          <p:cNvPr id="3" name="四角形: 角を丸くする 2">
            <a:extLst>
              <a:ext uri="{FF2B5EF4-FFF2-40B4-BE49-F238E27FC236}">
                <a16:creationId xmlns:a16="http://schemas.microsoft.com/office/drawing/2014/main" id="{71B13EE6-AD85-A839-6AFB-F4A442C6E041}"/>
              </a:ext>
            </a:extLst>
          </p:cNvPr>
          <p:cNvSpPr/>
          <p:nvPr/>
        </p:nvSpPr>
        <p:spPr>
          <a:xfrm>
            <a:off x="199490" y="4676173"/>
            <a:ext cx="3397055" cy="1008993"/>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lnSpc>
                <a:spcPct val="150000"/>
              </a:lnSpc>
            </a:pPr>
            <a:r>
              <a:rPr lang="ja-JP" altLang="en-US" sz="1540" b="1" dirty="0">
                <a:solidFill>
                  <a:schemeClr val="bg2">
                    <a:lumMod val="25000"/>
                  </a:schemeClr>
                </a:solidFill>
                <a:latin typeface="+mn-ea"/>
              </a:rPr>
              <a:t>ゲームを有利に進めたい</a:t>
            </a:r>
          </a:p>
          <a:p>
            <a:pPr algn="ctr">
              <a:lnSpc>
                <a:spcPct val="150000"/>
              </a:lnSpc>
            </a:pPr>
            <a:r>
              <a:rPr lang="ja-JP" altLang="en-US" sz="1300" dirty="0">
                <a:solidFill>
                  <a:schemeClr val="bg2">
                    <a:lumMod val="25000"/>
                  </a:schemeClr>
                </a:solidFill>
                <a:latin typeface="+mn-ea"/>
              </a:rPr>
              <a:t>他の人より優位に立ちたい、もっと簡単にゲームをクリアできるようになりたい。</a:t>
            </a:r>
          </a:p>
        </p:txBody>
      </p:sp>
      <p:sp>
        <p:nvSpPr>
          <p:cNvPr id="4" name="テキスト ボックス 3">
            <a:extLst>
              <a:ext uri="{FF2B5EF4-FFF2-40B4-BE49-F238E27FC236}">
                <a16:creationId xmlns:a16="http://schemas.microsoft.com/office/drawing/2014/main" id="{6F676CA1-07A3-52D3-9B98-BE1697691DA4}"/>
              </a:ext>
            </a:extLst>
          </p:cNvPr>
          <p:cNvSpPr txBox="1"/>
          <p:nvPr/>
        </p:nvSpPr>
        <p:spPr>
          <a:xfrm>
            <a:off x="199490" y="1734585"/>
            <a:ext cx="2992522" cy="329321"/>
          </a:xfrm>
          <a:prstGeom prst="rect">
            <a:avLst/>
          </a:prstGeom>
          <a:noFill/>
        </p:spPr>
        <p:txBody>
          <a:bodyPr wrap="square" rtlCol="0">
            <a:spAutoFit/>
          </a:bodyPr>
          <a:lstStyle/>
          <a:p>
            <a:r>
              <a:rPr kumimoji="1" lang="ja-JP" altLang="en-US" sz="1540" b="1" dirty="0">
                <a:latin typeface="+mn-ea"/>
              </a:rPr>
              <a:t>例</a:t>
            </a:r>
            <a:r>
              <a:rPr kumimoji="1" lang="en-US" altLang="ja-JP" sz="1540" b="1" dirty="0">
                <a:latin typeface="+mn-ea"/>
              </a:rPr>
              <a:t>1</a:t>
            </a:r>
            <a:r>
              <a:rPr kumimoji="1" lang="ja-JP" altLang="en-US" sz="1540" b="1" dirty="0">
                <a:latin typeface="+mn-ea"/>
              </a:rPr>
              <a:t>　</a:t>
            </a:r>
            <a:r>
              <a:rPr kumimoji="1" lang="en-US" altLang="ja-JP" sz="1540" b="1" dirty="0">
                <a:latin typeface="+mn-ea"/>
              </a:rPr>
              <a:t>Wi-Fi</a:t>
            </a:r>
            <a:r>
              <a:rPr kumimoji="1" lang="ja-JP" altLang="en-US" sz="1540" b="1" dirty="0">
                <a:latin typeface="+mn-ea"/>
              </a:rPr>
              <a:t>接続によるトラブル</a:t>
            </a:r>
          </a:p>
        </p:txBody>
      </p:sp>
      <p:sp>
        <p:nvSpPr>
          <p:cNvPr id="13" name="テキスト ボックス 12">
            <a:extLst>
              <a:ext uri="{FF2B5EF4-FFF2-40B4-BE49-F238E27FC236}">
                <a16:creationId xmlns:a16="http://schemas.microsoft.com/office/drawing/2014/main" id="{FD3869E9-4B63-36DE-F80A-B15C41778422}"/>
              </a:ext>
            </a:extLst>
          </p:cNvPr>
          <p:cNvSpPr txBox="1"/>
          <p:nvPr/>
        </p:nvSpPr>
        <p:spPr>
          <a:xfrm>
            <a:off x="2273244" y="3101429"/>
            <a:ext cx="4864855" cy="892552"/>
          </a:xfrm>
          <a:prstGeom prst="rect">
            <a:avLst/>
          </a:prstGeom>
          <a:noFill/>
        </p:spPr>
        <p:txBody>
          <a:bodyPr wrap="square" rtlCol="0">
            <a:spAutoFit/>
          </a:bodyPr>
          <a:lstStyle/>
          <a:p>
            <a:r>
              <a:rPr kumimoji="1" lang="ja-JP" altLang="en-US" sz="1300" dirty="0">
                <a:latin typeface="+mn-ea"/>
              </a:rPr>
              <a:t>ネット上で意気投合した人に自分のアカウント情報を教えて、ゲームを攻略してもらった。その後、パスワードが変更されてログインできなくなり、登録していたクレジットカード情報を悪用され、課金されてしまった。</a:t>
            </a:r>
          </a:p>
        </p:txBody>
      </p:sp>
      <p:sp>
        <p:nvSpPr>
          <p:cNvPr id="15" name="テキスト ボックス 14">
            <a:extLst>
              <a:ext uri="{FF2B5EF4-FFF2-40B4-BE49-F238E27FC236}">
                <a16:creationId xmlns:a16="http://schemas.microsoft.com/office/drawing/2014/main" id="{8D6B17FD-323E-5414-9DD2-7ED5A0DBBACD}"/>
              </a:ext>
            </a:extLst>
          </p:cNvPr>
          <p:cNvSpPr txBox="1"/>
          <p:nvPr/>
        </p:nvSpPr>
        <p:spPr>
          <a:xfrm>
            <a:off x="2265205" y="2774828"/>
            <a:ext cx="3547333" cy="329321"/>
          </a:xfrm>
          <a:prstGeom prst="rect">
            <a:avLst/>
          </a:prstGeom>
          <a:noFill/>
        </p:spPr>
        <p:txBody>
          <a:bodyPr wrap="square" rtlCol="0">
            <a:spAutoFit/>
          </a:bodyPr>
          <a:lstStyle/>
          <a:p>
            <a:r>
              <a:rPr kumimoji="1" lang="ja-JP" altLang="en-US" sz="1540" b="1" dirty="0">
                <a:latin typeface="+mn-ea"/>
              </a:rPr>
              <a:t>例</a:t>
            </a:r>
            <a:r>
              <a:rPr kumimoji="1" lang="en-US" altLang="ja-JP" sz="1540" b="1" dirty="0">
                <a:latin typeface="+mn-ea"/>
              </a:rPr>
              <a:t>2</a:t>
            </a:r>
            <a:r>
              <a:rPr kumimoji="1" lang="ja-JP" altLang="en-US" sz="1540" b="1" dirty="0">
                <a:latin typeface="+mn-ea"/>
              </a:rPr>
              <a:t>　</a:t>
            </a:r>
            <a:r>
              <a:rPr kumimoji="1" lang="en-US" altLang="ja-JP" sz="1540" b="1" dirty="0">
                <a:latin typeface="+mn-ea"/>
              </a:rPr>
              <a:t>ID</a:t>
            </a:r>
            <a:r>
              <a:rPr kumimoji="1" lang="ja-JP" altLang="en-US" sz="1540" b="1" dirty="0">
                <a:latin typeface="+mn-ea"/>
              </a:rPr>
              <a:t>やパスワードの共有トラブル</a:t>
            </a:r>
          </a:p>
        </p:txBody>
      </p:sp>
      <p:sp>
        <p:nvSpPr>
          <p:cNvPr id="16" name="四角形: 角を丸くする 15">
            <a:extLst>
              <a:ext uri="{FF2B5EF4-FFF2-40B4-BE49-F238E27FC236}">
                <a16:creationId xmlns:a16="http://schemas.microsoft.com/office/drawing/2014/main" id="{8F5652BB-7AB6-526F-DF9B-D086E1C63CA1}"/>
              </a:ext>
            </a:extLst>
          </p:cNvPr>
          <p:cNvSpPr/>
          <p:nvPr/>
        </p:nvSpPr>
        <p:spPr>
          <a:xfrm>
            <a:off x="3866276" y="4673869"/>
            <a:ext cx="3397054" cy="1011298"/>
          </a:xfrm>
          <a:prstGeom prst="round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b"/>
          <a:lstStyle/>
          <a:p>
            <a:pPr algn="ctr">
              <a:lnSpc>
                <a:spcPct val="150000"/>
              </a:lnSpc>
            </a:pPr>
            <a:r>
              <a:rPr lang="ja-JP" altLang="en-US" sz="1540" b="1" dirty="0">
                <a:solidFill>
                  <a:schemeClr val="bg2">
                    <a:lumMod val="25000"/>
                  </a:schemeClr>
                </a:solidFill>
                <a:latin typeface="+mn-ea"/>
              </a:rPr>
              <a:t>時間がもったいない</a:t>
            </a:r>
          </a:p>
          <a:p>
            <a:pPr algn="ctr">
              <a:lnSpc>
                <a:spcPct val="150000"/>
              </a:lnSpc>
            </a:pPr>
            <a:r>
              <a:rPr lang="ja-JP" altLang="en-US" sz="1300" dirty="0">
                <a:solidFill>
                  <a:schemeClr val="bg2">
                    <a:lumMod val="25000"/>
                  </a:schemeClr>
                </a:solidFill>
                <a:latin typeface="+mn-ea"/>
              </a:rPr>
              <a:t>無駄な時間や労力を使いたくない。</a:t>
            </a:r>
          </a:p>
          <a:p>
            <a:pPr algn="ctr">
              <a:lnSpc>
                <a:spcPct val="150000"/>
              </a:lnSpc>
            </a:pPr>
            <a:r>
              <a:rPr lang="ja-JP" altLang="en-US" sz="1300" dirty="0">
                <a:solidFill>
                  <a:schemeClr val="bg2">
                    <a:lumMod val="25000"/>
                  </a:schemeClr>
                </a:solidFill>
                <a:latin typeface="+mn-ea"/>
              </a:rPr>
              <a:t>すぐに強くなって自慢したい。</a:t>
            </a:r>
          </a:p>
        </p:txBody>
      </p:sp>
      <p:sp>
        <p:nvSpPr>
          <p:cNvPr id="17" name="テキスト ボックス 16">
            <a:extLst>
              <a:ext uri="{FF2B5EF4-FFF2-40B4-BE49-F238E27FC236}">
                <a16:creationId xmlns:a16="http://schemas.microsoft.com/office/drawing/2014/main" id="{88A44D69-2953-F498-1A0F-ADB74B514917}"/>
              </a:ext>
            </a:extLst>
          </p:cNvPr>
          <p:cNvSpPr txBox="1"/>
          <p:nvPr/>
        </p:nvSpPr>
        <p:spPr>
          <a:xfrm>
            <a:off x="232504" y="4267846"/>
            <a:ext cx="7097514" cy="364395"/>
          </a:xfrm>
          <a:prstGeom prst="rect">
            <a:avLst/>
          </a:prstGeom>
          <a:noFill/>
        </p:spPr>
        <p:txBody>
          <a:bodyPr wrap="square" rtlCol="0">
            <a:spAutoFit/>
          </a:bodyPr>
          <a:lstStyle/>
          <a:p>
            <a:pPr>
              <a:lnSpc>
                <a:spcPct val="150000"/>
              </a:lnSpc>
            </a:pPr>
            <a:r>
              <a:rPr lang="ja-JP" altLang="en-US" sz="1300" dirty="0">
                <a:solidFill>
                  <a:schemeClr val="bg2">
                    <a:lumMod val="25000"/>
                  </a:schemeClr>
                </a:solidFill>
                <a:latin typeface="+mn-ea"/>
              </a:rPr>
              <a:t>ゲームをしていると、次のような気持になり課金をしてしまうことがあります。</a:t>
            </a:r>
            <a:endParaRPr lang="en-US" altLang="ja-JP" sz="1300" dirty="0">
              <a:solidFill>
                <a:schemeClr val="bg2">
                  <a:lumMod val="25000"/>
                </a:schemeClr>
              </a:solidFill>
              <a:latin typeface="+mn-ea"/>
            </a:endParaRPr>
          </a:p>
        </p:txBody>
      </p:sp>
      <p:sp>
        <p:nvSpPr>
          <p:cNvPr id="59" name="テキスト ボックス 58">
            <a:extLst>
              <a:ext uri="{FF2B5EF4-FFF2-40B4-BE49-F238E27FC236}">
                <a16:creationId xmlns:a16="http://schemas.microsoft.com/office/drawing/2014/main" id="{060D0504-2505-D647-E705-DAE5E7D4C23B}"/>
              </a:ext>
            </a:extLst>
          </p:cNvPr>
          <p:cNvSpPr txBox="1"/>
          <p:nvPr/>
        </p:nvSpPr>
        <p:spPr>
          <a:xfrm>
            <a:off x="546994" y="5830407"/>
            <a:ext cx="2002015" cy="329770"/>
          </a:xfrm>
          <a:prstGeom prst="rect">
            <a:avLst/>
          </a:prstGeom>
          <a:noFill/>
        </p:spPr>
        <p:txBody>
          <a:bodyPr wrap="square" rtlCol="0">
            <a:spAutoFit/>
          </a:bodyPr>
          <a:lstStyle/>
          <a:p>
            <a:pPr algn="ctr"/>
            <a:r>
              <a:rPr kumimoji="1" lang="ja-JP" altLang="en-US" sz="1543" b="1" dirty="0"/>
              <a:t>トラブルの相談件数</a:t>
            </a:r>
          </a:p>
        </p:txBody>
      </p:sp>
      <p:sp>
        <p:nvSpPr>
          <p:cNvPr id="63" name="テキスト ボックス 62">
            <a:extLst>
              <a:ext uri="{FF2B5EF4-FFF2-40B4-BE49-F238E27FC236}">
                <a16:creationId xmlns:a16="http://schemas.microsoft.com/office/drawing/2014/main" id="{6E779AEF-80B4-98A5-4A4B-6EE3FD19933C}"/>
              </a:ext>
            </a:extLst>
          </p:cNvPr>
          <p:cNvSpPr txBox="1"/>
          <p:nvPr/>
        </p:nvSpPr>
        <p:spPr>
          <a:xfrm>
            <a:off x="127869" y="6288393"/>
            <a:ext cx="2992522" cy="492443"/>
          </a:xfrm>
          <a:prstGeom prst="rect">
            <a:avLst/>
          </a:prstGeom>
          <a:noFill/>
        </p:spPr>
        <p:txBody>
          <a:bodyPr wrap="square" rtlCol="0">
            <a:spAutoFit/>
          </a:bodyPr>
          <a:lstStyle/>
          <a:p>
            <a:r>
              <a:rPr kumimoji="1" lang="ja-JP" altLang="en-US" sz="1300" kern="1200" dirty="0">
                <a:solidFill>
                  <a:schemeClr val="tx1"/>
                </a:solidFill>
                <a:effectLst/>
                <a:latin typeface="游ゴシック 本文"/>
              </a:rPr>
              <a:t>トラブルの相談件数は、</a:t>
            </a:r>
            <a:r>
              <a:rPr kumimoji="1" lang="en-US" altLang="ja-JP" sz="1300" kern="1200" dirty="0">
                <a:solidFill>
                  <a:schemeClr val="tx1"/>
                </a:solidFill>
                <a:effectLst/>
                <a:latin typeface="游ゴシック 本文"/>
              </a:rPr>
              <a:t>2023</a:t>
            </a:r>
            <a:r>
              <a:rPr kumimoji="1" lang="ja-JP" altLang="en-US" sz="1300" kern="1200" dirty="0">
                <a:solidFill>
                  <a:schemeClr val="tx1"/>
                </a:solidFill>
                <a:effectLst/>
                <a:latin typeface="游ゴシック 本文"/>
              </a:rPr>
              <a:t>年には</a:t>
            </a:r>
            <a:r>
              <a:rPr kumimoji="1" lang="en-US" altLang="ja-JP" sz="1300" kern="1200" dirty="0">
                <a:solidFill>
                  <a:schemeClr val="tx1"/>
                </a:solidFill>
                <a:effectLst/>
                <a:latin typeface="游ゴシック 本文"/>
              </a:rPr>
              <a:t>8432</a:t>
            </a:r>
            <a:r>
              <a:rPr kumimoji="1" lang="ja-JP" altLang="en-US" sz="1300" kern="1200" dirty="0">
                <a:solidFill>
                  <a:schemeClr val="tx1"/>
                </a:solidFill>
                <a:effectLst/>
                <a:latin typeface="游ゴシック 本文"/>
              </a:rPr>
              <a:t>件と、年々増加しています。</a:t>
            </a:r>
            <a:r>
              <a:rPr kumimoji="1" lang="en-US" altLang="ja-JP" sz="1300" kern="1200" dirty="0">
                <a:solidFill>
                  <a:schemeClr val="tx1"/>
                </a:solidFill>
                <a:effectLst/>
                <a:latin typeface="游ゴシック 本文"/>
              </a:rPr>
              <a:t>※1</a:t>
            </a:r>
            <a:endParaRPr kumimoji="1" lang="ja-JP" altLang="ja-JP" sz="1300" kern="1200" dirty="0">
              <a:solidFill>
                <a:schemeClr val="tx1"/>
              </a:solidFill>
              <a:effectLst/>
              <a:latin typeface="游ゴシック 本文"/>
            </a:endParaRPr>
          </a:p>
        </p:txBody>
      </p:sp>
      <p:sp>
        <p:nvSpPr>
          <p:cNvPr id="12" name="テキスト ボックス 11">
            <a:extLst>
              <a:ext uri="{FF2B5EF4-FFF2-40B4-BE49-F238E27FC236}">
                <a16:creationId xmlns:a16="http://schemas.microsoft.com/office/drawing/2014/main" id="{5DCEF2F5-BDB1-F263-B826-624C789E4654}"/>
              </a:ext>
            </a:extLst>
          </p:cNvPr>
          <p:cNvSpPr txBox="1"/>
          <p:nvPr/>
        </p:nvSpPr>
        <p:spPr>
          <a:xfrm>
            <a:off x="2362201" y="10277885"/>
            <a:ext cx="5197474" cy="215444"/>
          </a:xfrm>
          <a:prstGeom prst="rect">
            <a:avLst/>
          </a:prstGeom>
          <a:noFill/>
        </p:spPr>
        <p:txBody>
          <a:bodyPr wrap="square" rtlCol="0">
            <a:spAutoFit/>
          </a:bodyPr>
          <a:lstStyle/>
          <a:p>
            <a:r>
              <a:rPr kumimoji="1" lang="en-US" altLang="ja-JP" sz="800" dirty="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本資料は、埼玉県教育委員会の委託により、</a:t>
            </a:r>
            <a:r>
              <a:rPr lang="ja-JP" altLang="en-US" sz="800" dirty="0">
                <a:latin typeface="メイリオ" panose="020B0604030504040204" pitchFamily="50" charset="-128"/>
                <a:ea typeface="メイリオ" panose="020B0604030504040204" pitchFamily="50" charset="-128"/>
                <a:cs typeface="メイリオ" panose="020B0604030504040204" pitchFamily="50" charset="-128"/>
              </a:rPr>
              <a:t>株式会社ジールコミュニケーションズ</a:t>
            </a:r>
            <a:r>
              <a:rPr kumimoji="1" lang="ja-JP" altLang="en-US" sz="800" dirty="0">
                <a:latin typeface="メイリオ" panose="020B0604030504040204" pitchFamily="50" charset="-128"/>
                <a:ea typeface="メイリオ" panose="020B0604030504040204" pitchFamily="50" charset="-128"/>
                <a:cs typeface="メイリオ" panose="020B0604030504040204" pitchFamily="50" charset="-128"/>
              </a:rPr>
              <a:t>が作成したものです。</a:t>
            </a:r>
          </a:p>
        </p:txBody>
      </p:sp>
    </p:spTree>
    <p:extLst>
      <p:ext uri="{BB962C8B-B14F-4D97-AF65-F5344CB8AC3E}">
        <p14:creationId xmlns:p14="http://schemas.microsoft.com/office/powerpoint/2010/main" val="267077637"/>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4683</TotalTime>
  <Words>511</Words>
  <Application>Microsoft Office PowerPoint</Application>
  <PresentationFormat>ユーザー設定</PresentationFormat>
  <Paragraphs>25</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メイリオ</vt:lpstr>
      <vt:lpstr>游ゴシック</vt:lpstr>
      <vt:lpstr>游ゴシック 本文</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zeal-NP089pc</dc:creator>
  <cp:lastModifiedBy>大島 啓史（生徒指導課）</cp:lastModifiedBy>
  <cp:revision>784</cp:revision>
  <cp:lastPrinted>2024-12-03T03:31:03Z</cp:lastPrinted>
  <dcterms:created xsi:type="dcterms:W3CDTF">2017-11-27T05:49:31Z</dcterms:created>
  <dcterms:modified xsi:type="dcterms:W3CDTF">2025-02-18T08:17:19Z</dcterms:modified>
</cp:coreProperties>
</file>