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324" r:id="rId2"/>
  </p:sldIdLst>
  <p:sldSz cx="7559675" cy="1069181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601D82C-BB5E-4CC1-9512-CBDC517C2BB4}">
          <p14:sldIdLst>
            <p14:sldId id="324"/>
          </p14:sldIdLst>
        </p14:section>
        <p14:section name="タイトルなしのセクション" id="{C3B2FB36-88EC-4A61-AAAF-0321C847984A}">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eal-NP089pc" initials="z" lastIdx="1" clrIdx="0">
    <p:extLst>
      <p:ext uri="{19B8F6BF-5375-455C-9EA6-DF929625EA0E}">
        <p15:presenceInfo xmlns:p15="http://schemas.microsoft.com/office/powerpoint/2012/main" userId="zeal-NP089pc" providerId="None"/>
      </p:ext>
    </p:extLst>
  </p:cmAuthor>
  <p:cmAuthor id="2" name="ひとみ 渡具知" initials="ひ渡" lastIdx="2" clrIdx="1">
    <p:extLst>
      <p:ext uri="{19B8F6BF-5375-455C-9EA6-DF929625EA0E}">
        <p15:presenceInfo xmlns:p15="http://schemas.microsoft.com/office/powerpoint/2012/main" userId="0626767ba2e7eae9" providerId="Windows Live"/>
      </p:ext>
    </p:extLst>
  </p:cmAuthor>
  <p:cmAuthor id="3" name="tsugumi.ohtani" initials="t" lastIdx="2" clrIdx="2">
    <p:extLst>
      <p:ext uri="{19B8F6BF-5375-455C-9EA6-DF929625EA0E}">
        <p15:presenceInfo xmlns:p15="http://schemas.microsoft.com/office/powerpoint/2012/main" userId="tsugumi.ohtani" providerId="None"/>
      </p:ext>
    </p:extLst>
  </p:cmAuthor>
  <p:cmAuthor id="4" name="hitomi.toguchi" initials="h" lastIdx="7" clrIdx="3">
    <p:extLst>
      <p:ext uri="{19B8F6BF-5375-455C-9EA6-DF929625EA0E}">
        <p15:presenceInfo xmlns:p15="http://schemas.microsoft.com/office/powerpoint/2012/main" userId="hitomi.toguch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75E7"/>
    <a:srgbClr val="E7FF05"/>
    <a:srgbClr val="89D2F7"/>
    <a:srgbClr val="C03C6B"/>
    <a:srgbClr val="903C66"/>
    <a:srgbClr val="1AC4E6"/>
    <a:srgbClr val="E873A9"/>
    <a:srgbClr val="FFFFFF"/>
    <a:srgbClr val="FCAEFE"/>
    <a:srgbClr val="98C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083" autoAdjust="0"/>
  </p:normalViewPr>
  <p:slideViewPr>
    <p:cSldViewPr snapToGrid="0">
      <p:cViewPr varScale="1">
        <p:scale>
          <a:sx n="75" d="100"/>
          <a:sy n="75" d="100"/>
        </p:scale>
        <p:origin x="2988" y="60"/>
      </p:cViewPr>
      <p:guideLst/>
    </p:cSldViewPr>
  </p:slideViewPr>
  <p:notesTextViewPr>
    <p:cViewPr>
      <p:scale>
        <a:sx n="1" d="1"/>
        <a:sy n="1" d="1"/>
      </p:scale>
      <p:origin x="0" y="0"/>
    </p:cViewPr>
  </p:notesTextViewPr>
  <p:notesViewPr>
    <p:cSldViewPr snapToGrid="0">
      <p:cViewPr varScale="1">
        <p:scale>
          <a:sx n="81" d="100"/>
          <a:sy n="81" d="100"/>
        </p:scale>
        <p:origin x="3822" y="114"/>
      </p:cViewPr>
      <p:guideLst/>
    </p:cSldViewPr>
  </p:notesViewPr>
  <p:gridSpacing cx="45000" cy="45000"/>
</p:viewPr>
</file>

<file path=ppt/_rels/presentation.xml.rels>&#65279;<?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notesMaster" Target="notesMasters/notesMaster1.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commentAuthors" Target="commentAuthor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B5E74E91-5FAC-4D8C-A236-30AB1794C408}" type="datetimeFigureOut">
              <a:rPr kumimoji="1" lang="ja-JP" altLang="en-US" smtClean="0"/>
              <a:t>2025/1/22</a:t>
            </a:fld>
            <a:endParaRPr kumimoji="1" lang="ja-JP" altLang="en-US"/>
          </a:p>
        </p:txBody>
      </p:sp>
      <p:sp>
        <p:nvSpPr>
          <p:cNvPr id="4" name="スライド イメージ プレースホルダー 3"/>
          <p:cNvSpPr>
            <a:spLocks noGrp="1" noRot="1" noChangeAspect="1"/>
          </p:cNvSpPr>
          <p:nvPr>
            <p:ph type="sldImg" idx="2"/>
          </p:nvPr>
        </p:nvSpPr>
        <p:spPr>
          <a:xfrm>
            <a:off x="2192338" y="1233488"/>
            <a:ext cx="235108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E66ADAAC-A6A4-473A-AE5A-B7215C3026BA}" type="slidenum">
              <a:rPr kumimoji="1" lang="ja-JP" altLang="en-US" smtClean="0"/>
              <a:t>‹#›</a:t>
            </a:fld>
            <a:endParaRPr kumimoji="1" lang="ja-JP" altLang="en-US"/>
          </a:p>
        </p:txBody>
      </p:sp>
    </p:spTree>
    <p:extLst>
      <p:ext uri="{BB962C8B-B14F-4D97-AF65-F5344CB8AC3E}">
        <p14:creationId xmlns:p14="http://schemas.microsoft.com/office/powerpoint/2010/main" val="39704751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66ADAAC-A6A4-473A-AE5A-B7215C3026BA}" type="slidenum">
              <a:rPr kumimoji="1" lang="ja-JP" altLang="en-US" smtClean="0"/>
              <a:t>1</a:t>
            </a:fld>
            <a:endParaRPr kumimoji="1" lang="ja-JP" altLang="en-US"/>
          </a:p>
        </p:txBody>
      </p:sp>
    </p:spTree>
    <p:extLst>
      <p:ext uri="{BB962C8B-B14F-4D97-AF65-F5344CB8AC3E}">
        <p14:creationId xmlns:p14="http://schemas.microsoft.com/office/powerpoint/2010/main" val="3750808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354903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956073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2676785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96628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53710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11529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688297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945714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94110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034521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015745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C20CCB85-67DA-4D02-B025-BCDFA21766A0}" type="datetimeFigureOut">
              <a:rPr kumimoji="1" lang="ja-JP" altLang="en-US" smtClean="0"/>
              <a:t>2025/1/22</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3082959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C3FEE3D3-D30A-6E73-BD2B-2BA320F6D2B2}"/>
              </a:ext>
            </a:extLst>
          </p:cNvPr>
          <p:cNvSpPr txBox="1"/>
          <p:nvPr/>
        </p:nvSpPr>
        <p:spPr>
          <a:xfrm>
            <a:off x="199492" y="4196393"/>
            <a:ext cx="4594446" cy="2092881"/>
          </a:xfrm>
          <a:prstGeom prst="rect">
            <a:avLst/>
          </a:prstGeom>
          <a:noFill/>
        </p:spPr>
        <p:txBody>
          <a:bodyPr wrap="square" rtlCol="0">
            <a:spAutoFit/>
          </a:bodyPr>
          <a:lstStyle/>
          <a:p>
            <a:r>
              <a:rPr kumimoji="1" lang="ja-JP" altLang="en-US" sz="1300" dirty="0"/>
              <a:t>令和</a:t>
            </a:r>
            <a:r>
              <a:rPr kumimoji="1" lang="en-US" altLang="ja-JP" sz="1300" dirty="0"/>
              <a:t>5</a:t>
            </a:r>
            <a:r>
              <a:rPr kumimoji="1" lang="ja-JP" altLang="en-US" sz="1300" dirty="0"/>
              <a:t>年</a:t>
            </a:r>
            <a:r>
              <a:rPr kumimoji="1" lang="en-US" altLang="ja-JP" sz="1300" dirty="0"/>
              <a:t>7</a:t>
            </a:r>
            <a:r>
              <a:rPr kumimoji="1" lang="ja-JP" altLang="en-US" sz="1300" dirty="0"/>
              <a:t>月に「性的姿態撮影等処罰法（以下、処罰法）」が施行されました。性的部位や下着の盗撮のほか、画像や動画の提供や</a:t>
            </a:r>
            <a:r>
              <a:rPr kumimoji="1" lang="en-US" altLang="ja-JP" sz="1300" dirty="0"/>
              <a:t>SNS</a:t>
            </a:r>
            <a:r>
              <a:rPr kumimoji="1" lang="ja-JP" altLang="en-US" sz="1300" dirty="0"/>
              <a:t>での拡散も処罰対象になります。これまでは都道府県の迷惑行為防止条例で規制されていましたが、処罰法で全国一律になりました。盗撮画像や動画は</a:t>
            </a:r>
            <a:r>
              <a:rPr kumimoji="1" lang="en-US" altLang="ja-JP" sz="1300" dirty="0"/>
              <a:t>1</a:t>
            </a:r>
            <a:r>
              <a:rPr kumimoji="1" lang="ja-JP" altLang="en-US" sz="1300" dirty="0"/>
              <a:t>つあたり数十円～数千円で取引</a:t>
            </a:r>
            <a:r>
              <a:rPr kumimoji="1" lang="ja-JP" altLang="en-US" sz="1300"/>
              <a:t>されています。また</a:t>
            </a:r>
            <a:r>
              <a:rPr kumimoji="1" lang="ja-JP" altLang="en-US" sz="1300" dirty="0"/>
              <a:t>、一度ネットにアップロードされた画像はコピーされ、加速度的に拡散されてしまいます。盗撮は「非接触型犯罪」と呼ばれ、相手が気づかなければ被害を与えていないという感覚に陥りやすい特徴があり、罪の意識が感じづらい側面を持ちます。</a:t>
            </a:r>
          </a:p>
        </p:txBody>
      </p:sp>
      <p:sp>
        <p:nvSpPr>
          <p:cNvPr id="6" name="テキスト ボックス 5">
            <a:extLst>
              <a:ext uri="{FF2B5EF4-FFF2-40B4-BE49-F238E27FC236}">
                <a16:creationId xmlns:a16="http://schemas.microsoft.com/office/drawing/2014/main" id="{9F32AC62-5A18-F755-991D-A29A68DCA380}"/>
              </a:ext>
            </a:extLst>
          </p:cNvPr>
          <p:cNvSpPr txBox="1"/>
          <p:nvPr/>
        </p:nvSpPr>
        <p:spPr>
          <a:xfrm>
            <a:off x="-1" y="97277"/>
            <a:ext cx="7559675" cy="397673"/>
          </a:xfrm>
          <a:prstGeom prst="rect">
            <a:avLst/>
          </a:prstGeom>
          <a:noFill/>
          <a:ln>
            <a:noFill/>
          </a:ln>
        </p:spPr>
        <p:txBody>
          <a:bodyPr wrap="square" rtlCol="0">
            <a:spAutoFit/>
          </a:bodyPr>
          <a:lstStyle/>
          <a:p>
            <a:pPr algn="ctr"/>
            <a:r>
              <a:rPr kumimoji="1" lang="ja-JP" altLang="en-US" sz="1984" b="1" dirty="0"/>
              <a:t>盗撮行為は犯罪！</a:t>
            </a:r>
            <a:endParaRPr kumimoji="1" lang="en-US" altLang="ja-JP" sz="1984" b="1" dirty="0"/>
          </a:p>
        </p:txBody>
      </p:sp>
      <p:sp>
        <p:nvSpPr>
          <p:cNvPr id="10" name="テキスト ボックス 9">
            <a:extLst>
              <a:ext uri="{FF2B5EF4-FFF2-40B4-BE49-F238E27FC236}">
                <a16:creationId xmlns:a16="http://schemas.microsoft.com/office/drawing/2014/main" id="{07BED543-C49E-1F7C-8255-2395C632F62C}"/>
              </a:ext>
            </a:extLst>
          </p:cNvPr>
          <p:cNvSpPr txBox="1"/>
          <p:nvPr/>
        </p:nvSpPr>
        <p:spPr>
          <a:xfrm>
            <a:off x="199491" y="1251949"/>
            <a:ext cx="7160692" cy="329770"/>
          </a:xfrm>
          <a:prstGeom prst="rect">
            <a:avLst/>
          </a:prstGeom>
          <a:noFill/>
        </p:spPr>
        <p:txBody>
          <a:bodyPr wrap="square" rtlCol="0">
            <a:spAutoFit/>
          </a:bodyPr>
          <a:lstStyle/>
          <a:p>
            <a:pPr algn="ctr"/>
            <a:r>
              <a:rPr kumimoji="1" lang="ja-JP" altLang="en-US" sz="1543" b="1" dirty="0"/>
              <a:t>盗撮の実態</a:t>
            </a:r>
            <a:endParaRPr kumimoji="1" lang="en-US" altLang="ja-JP" sz="1543" b="1" dirty="0"/>
          </a:p>
        </p:txBody>
      </p:sp>
      <p:sp>
        <p:nvSpPr>
          <p:cNvPr id="14" name="テキスト ボックス 13">
            <a:extLst>
              <a:ext uri="{FF2B5EF4-FFF2-40B4-BE49-F238E27FC236}">
                <a16:creationId xmlns:a16="http://schemas.microsoft.com/office/drawing/2014/main" id="{BA632FB7-224E-56A6-4FC8-3815BB61302A}"/>
              </a:ext>
            </a:extLst>
          </p:cNvPr>
          <p:cNvSpPr txBox="1"/>
          <p:nvPr/>
        </p:nvSpPr>
        <p:spPr>
          <a:xfrm>
            <a:off x="199491" y="663291"/>
            <a:ext cx="7160692" cy="692497"/>
          </a:xfrm>
          <a:prstGeom prst="rect">
            <a:avLst/>
          </a:prstGeom>
          <a:noFill/>
        </p:spPr>
        <p:txBody>
          <a:bodyPr wrap="square" rtlCol="0">
            <a:spAutoFit/>
          </a:bodyPr>
          <a:lstStyle/>
          <a:p>
            <a:r>
              <a:rPr kumimoji="1" lang="ja-JP" altLang="en-US" sz="1300" dirty="0"/>
              <a:t>近年、アルバイト感覚で盗撮を行う児童生徒が増加し、同級生らが被害に遭うケースが目立っています。盗撮の画像はインターネットで売買され、報酬が電子マネーで簡単に支払われる仕組みとなっています。</a:t>
            </a:r>
          </a:p>
        </p:txBody>
      </p:sp>
      <p:sp>
        <p:nvSpPr>
          <p:cNvPr id="21" name="テキスト ボックス 20">
            <a:extLst>
              <a:ext uri="{FF2B5EF4-FFF2-40B4-BE49-F238E27FC236}">
                <a16:creationId xmlns:a16="http://schemas.microsoft.com/office/drawing/2014/main" id="{A09C7888-DB15-89C1-B3E8-0CC8FBA0BED8}"/>
              </a:ext>
            </a:extLst>
          </p:cNvPr>
          <p:cNvSpPr txBox="1"/>
          <p:nvPr/>
        </p:nvSpPr>
        <p:spPr>
          <a:xfrm>
            <a:off x="199491" y="8747492"/>
            <a:ext cx="7151081" cy="1107996"/>
          </a:xfrm>
          <a:prstGeom prst="rect">
            <a:avLst/>
          </a:prstGeom>
          <a:noFill/>
          <a:ln>
            <a:noFill/>
          </a:ln>
        </p:spPr>
        <p:txBody>
          <a:bodyPr wrap="square" rtlCol="0">
            <a:spAutoFit/>
          </a:bodyPr>
          <a:lstStyle/>
          <a:p>
            <a:r>
              <a:rPr kumimoji="1" lang="ja-JP" altLang="en-US" sz="1600" dirty="0"/>
              <a:t>盗撮行為は罪の意識が低くなりがちですが、被害者に対し大きな恐怖や不快感を与える</a:t>
            </a:r>
            <a:r>
              <a:rPr kumimoji="1" lang="ja-JP" altLang="en-US" b="1" dirty="0"/>
              <a:t>重大な犯罪</a:t>
            </a:r>
            <a:r>
              <a:rPr kumimoji="1" lang="ja-JP" altLang="en-US" sz="1600" dirty="0"/>
              <a:t>です。また拡散したり売買したりすることも同様の犯罪です。加害者にならないことは当然ですが、見つけた場合はすみやかに保護者や学校、</a:t>
            </a:r>
            <a:r>
              <a:rPr kumimoji="1" lang="ja-JP" altLang="en-US" sz="1600"/>
              <a:t>警察に相談しましょう</a:t>
            </a:r>
            <a:r>
              <a:rPr kumimoji="1" lang="ja-JP" altLang="en-US" sz="1600" dirty="0"/>
              <a:t>。</a:t>
            </a:r>
            <a:endParaRPr kumimoji="1" lang="en-US" altLang="ja-JP" sz="1543" b="1" dirty="0"/>
          </a:p>
        </p:txBody>
      </p:sp>
      <p:sp>
        <p:nvSpPr>
          <p:cNvPr id="12" name="テキスト ボックス 11">
            <a:extLst>
              <a:ext uri="{FF2B5EF4-FFF2-40B4-BE49-F238E27FC236}">
                <a16:creationId xmlns:a16="http://schemas.microsoft.com/office/drawing/2014/main" id="{939BAD1E-A64E-8891-114C-D3878863F150}"/>
              </a:ext>
            </a:extLst>
          </p:cNvPr>
          <p:cNvSpPr txBox="1"/>
          <p:nvPr/>
        </p:nvSpPr>
        <p:spPr>
          <a:xfrm>
            <a:off x="2295892" y="1532381"/>
            <a:ext cx="5054680" cy="2092881"/>
          </a:xfrm>
          <a:prstGeom prst="rect">
            <a:avLst/>
          </a:prstGeom>
          <a:noFill/>
        </p:spPr>
        <p:txBody>
          <a:bodyPr wrap="square" rtlCol="0">
            <a:spAutoFit/>
          </a:bodyPr>
          <a:lstStyle/>
          <a:p>
            <a:r>
              <a:rPr kumimoji="1" lang="ja-JP" altLang="en-US" sz="1300" dirty="0"/>
              <a:t>実際にある学校の授業中の動画が</a:t>
            </a:r>
            <a:r>
              <a:rPr kumimoji="1" lang="en-US" altLang="ja-JP" sz="1300" dirty="0"/>
              <a:t>SNS</a:t>
            </a:r>
            <a:r>
              <a:rPr kumimoji="1" lang="ja-JP" altLang="en-US" sz="1300" dirty="0"/>
              <a:t>上でリアルタイムで中継されていました。盗撮されていたと見られる同級生の姿に視聴者から「違う角度で撮影しないとよく見えないよ」や「もっと近づけて」などと</a:t>
            </a:r>
            <a:r>
              <a:rPr kumimoji="1" lang="en-US" altLang="ja-JP" sz="1300" dirty="0"/>
              <a:t>"</a:t>
            </a:r>
            <a:r>
              <a:rPr kumimoji="1" lang="ja-JP" altLang="en-US" sz="1300" dirty="0"/>
              <a:t>指示</a:t>
            </a:r>
            <a:r>
              <a:rPr kumimoji="1" lang="en-US" altLang="ja-JP" sz="1300" dirty="0"/>
              <a:t>"</a:t>
            </a:r>
            <a:r>
              <a:rPr kumimoji="1" lang="ja-JP" altLang="en-US" sz="1300" dirty="0"/>
              <a:t>や</a:t>
            </a:r>
            <a:r>
              <a:rPr kumimoji="1" lang="en-US" altLang="ja-JP" sz="1300" dirty="0"/>
              <a:t>"</a:t>
            </a:r>
            <a:r>
              <a:rPr kumimoji="1" lang="ja-JP" altLang="en-US" sz="1300" dirty="0"/>
              <a:t>コメント</a:t>
            </a:r>
            <a:r>
              <a:rPr kumimoji="1" lang="en-US" altLang="ja-JP" sz="1300" dirty="0"/>
              <a:t>"</a:t>
            </a:r>
            <a:r>
              <a:rPr kumimoji="1" lang="ja-JP" altLang="en-US" sz="1300" dirty="0"/>
              <a:t>が相次ぎました。</a:t>
            </a:r>
            <a:endParaRPr kumimoji="1" lang="en-US" altLang="ja-JP" sz="1300" dirty="0"/>
          </a:p>
          <a:p>
            <a:endParaRPr kumimoji="1" lang="en-US" altLang="ja-JP" sz="1300" dirty="0"/>
          </a:p>
          <a:p>
            <a:r>
              <a:rPr kumimoji="1" lang="ja-JP" altLang="en-US" sz="1300" dirty="0"/>
              <a:t>手口としては、教室のロッカーにスマホを隠し、着替えている姿を撮影したり、トイレに小型カメラを設置したりして犯行に及ぶといいます。さらに悪質なものになると、被害者本人と思われる卒業アルバムの顔写真や証明写真を盗撮画像と合わせてネットに投稿するという例もあります。</a:t>
            </a:r>
          </a:p>
        </p:txBody>
      </p:sp>
      <p:sp>
        <p:nvSpPr>
          <p:cNvPr id="51" name="テキスト ボックス 50">
            <a:extLst>
              <a:ext uri="{FF2B5EF4-FFF2-40B4-BE49-F238E27FC236}">
                <a16:creationId xmlns:a16="http://schemas.microsoft.com/office/drawing/2014/main" id="{4301C4A4-1A74-CCED-53C8-5200D36C582F}"/>
              </a:ext>
            </a:extLst>
          </p:cNvPr>
          <p:cNvSpPr txBox="1"/>
          <p:nvPr/>
        </p:nvSpPr>
        <p:spPr>
          <a:xfrm>
            <a:off x="199491" y="3796531"/>
            <a:ext cx="7160692" cy="329770"/>
          </a:xfrm>
          <a:prstGeom prst="rect">
            <a:avLst/>
          </a:prstGeom>
          <a:noFill/>
        </p:spPr>
        <p:txBody>
          <a:bodyPr wrap="square" rtlCol="0">
            <a:spAutoFit/>
          </a:bodyPr>
          <a:lstStyle/>
          <a:p>
            <a:pPr algn="ctr"/>
            <a:r>
              <a:rPr kumimoji="1" lang="ja-JP" altLang="en-US" sz="1543" b="1" dirty="0"/>
              <a:t>盗撮の特徴と件数推移</a:t>
            </a:r>
            <a:endParaRPr kumimoji="1" lang="en-US" altLang="ja-JP" sz="1543" b="1" dirty="0"/>
          </a:p>
        </p:txBody>
      </p:sp>
      <p:sp>
        <p:nvSpPr>
          <p:cNvPr id="19" name="テキスト ボックス 18">
            <a:extLst>
              <a:ext uri="{FF2B5EF4-FFF2-40B4-BE49-F238E27FC236}">
                <a16:creationId xmlns:a16="http://schemas.microsoft.com/office/drawing/2014/main" id="{5F835F54-743E-8355-6070-E4F09E94A645}"/>
              </a:ext>
            </a:extLst>
          </p:cNvPr>
          <p:cNvSpPr txBox="1"/>
          <p:nvPr/>
        </p:nvSpPr>
        <p:spPr>
          <a:xfrm>
            <a:off x="1429523" y="9942864"/>
            <a:ext cx="6824029" cy="261610"/>
          </a:xfrm>
          <a:prstGeom prst="rect">
            <a:avLst/>
          </a:prstGeom>
          <a:noFill/>
        </p:spPr>
        <p:txBody>
          <a:bodyPr wrap="square" rtlCol="0">
            <a:spAutoFit/>
          </a:bodyPr>
          <a:lstStyle/>
          <a:p>
            <a:r>
              <a:rPr lang="en-US" altLang="ja-JP" sz="1100" b="0" i="0" dirty="0">
                <a:solidFill>
                  <a:srgbClr val="222222"/>
                </a:solidFill>
                <a:effectLst/>
                <a:latin typeface="Montserrat" panose="020F0502020204030204" pitchFamily="2" charset="0"/>
              </a:rPr>
              <a:t>※1</a:t>
            </a:r>
            <a:r>
              <a:rPr lang="ja-JP" altLang="en-US" sz="1100" b="0" i="0" dirty="0">
                <a:solidFill>
                  <a:srgbClr val="222222"/>
                </a:solidFill>
                <a:effectLst/>
                <a:latin typeface="Montserrat" panose="020F0502020204030204" pitchFamily="2" charset="0"/>
              </a:rPr>
              <a:t>　出典：警察庁統計　迷惑防止条例等違反（痴漢・盗撮）に係る検挙状況の調査結果</a:t>
            </a:r>
            <a:endParaRPr kumimoji="1" lang="ja-JP" altLang="en-US" sz="1100" dirty="0"/>
          </a:p>
        </p:txBody>
      </p:sp>
      <p:sp>
        <p:nvSpPr>
          <p:cNvPr id="24" name="テキスト ボックス 23">
            <a:extLst>
              <a:ext uri="{FF2B5EF4-FFF2-40B4-BE49-F238E27FC236}">
                <a16:creationId xmlns:a16="http://schemas.microsoft.com/office/drawing/2014/main" id="{97D4354E-4ED3-27DA-1C88-75A74930A427}"/>
              </a:ext>
            </a:extLst>
          </p:cNvPr>
          <p:cNvSpPr txBox="1"/>
          <p:nvPr/>
        </p:nvSpPr>
        <p:spPr>
          <a:xfrm>
            <a:off x="4841537" y="4312789"/>
            <a:ext cx="2160713" cy="261610"/>
          </a:xfrm>
          <a:prstGeom prst="rect">
            <a:avLst/>
          </a:prstGeom>
          <a:noFill/>
        </p:spPr>
        <p:txBody>
          <a:bodyPr wrap="square" rtlCol="0">
            <a:spAutoFit/>
          </a:bodyPr>
          <a:lstStyle/>
          <a:p>
            <a:r>
              <a:rPr kumimoji="1" lang="ja-JP" altLang="en-US" sz="1100" dirty="0"/>
              <a:t>盗撮に関する摘発件数　</a:t>
            </a:r>
            <a:r>
              <a:rPr kumimoji="1" lang="en-US" altLang="ja-JP" sz="1100" dirty="0"/>
              <a:t>※1</a:t>
            </a:r>
            <a:endParaRPr kumimoji="1" lang="ja-JP" altLang="en-US" sz="1100" dirty="0"/>
          </a:p>
        </p:txBody>
      </p:sp>
      <p:sp>
        <p:nvSpPr>
          <p:cNvPr id="2" name="テキスト ボックス 1">
            <a:extLst>
              <a:ext uri="{FF2B5EF4-FFF2-40B4-BE49-F238E27FC236}">
                <a16:creationId xmlns:a16="http://schemas.microsoft.com/office/drawing/2014/main" id="{077045BD-C956-C83D-B3C1-5D588EEE8F9F}"/>
              </a:ext>
            </a:extLst>
          </p:cNvPr>
          <p:cNvSpPr txBox="1"/>
          <p:nvPr/>
        </p:nvSpPr>
        <p:spPr>
          <a:xfrm>
            <a:off x="151893" y="6350972"/>
            <a:ext cx="4594446" cy="692497"/>
          </a:xfrm>
          <a:prstGeom prst="rect">
            <a:avLst/>
          </a:prstGeom>
          <a:noFill/>
        </p:spPr>
        <p:txBody>
          <a:bodyPr wrap="square" rtlCol="0">
            <a:spAutoFit/>
          </a:bodyPr>
          <a:lstStyle/>
          <a:p>
            <a:r>
              <a:rPr kumimoji="1" lang="ja-JP" altLang="en-US" sz="1300" dirty="0"/>
              <a:t>警察庁によると、令和</a:t>
            </a:r>
            <a:r>
              <a:rPr kumimoji="1" lang="en-US" altLang="ja-JP" sz="1300" dirty="0"/>
              <a:t>5</a:t>
            </a:r>
            <a:r>
              <a:rPr kumimoji="1" lang="ja-JP" altLang="en-US" sz="1300" dirty="0"/>
              <a:t>年の盗撮に関する摘発は処罰法の撮影罪が</a:t>
            </a:r>
            <a:r>
              <a:rPr kumimoji="1" lang="en-US" altLang="ja-JP" sz="1300" dirty="0"/>
              <a:t>1203</a:t>
            </a:r>
            <a:r>
              <a:rPr kumimoji="1" lang="ja-JP" altLang="en-US" sz="1300" dirty="0"/>
              <a:t>件、迷惑行為防止条例違反が</a:t>
            </a:r>
            <a:r>
              <a:rPr kumimoji="1" lang="en-US" altLang="ja-JP" sz="1300" dirty="0"/>
              <a:t>5730</a:t>
            </a:r>
            <a:r>
              <a:rPr kumimoji="1" lang="ja-JP" altLang="en-US" sz="1300" dirty="0"/>
              <a:t>件、合計</a:t>
            </a:r>
            <a:r>
              <a:rPr kumimoji="1" lang="en-US" altLang="ja-JP" sz="1300" dirty="0"/>
              <a:t>6933</a:t>
            </a:r>
            <a:r>
              <a:rPr kumimoji="1" lang="ja-JP" altLang="en-US" sz="1300" dirty="0"/>
              <a:t>件と年々増加傾向にあります。</a:t>
            </a:r>
          </a:p>
        </p:txBody>
      </p:sp>
      <p:sp>
        <p:nvSpPr>
          <p:cNvPr id="17" name="テキスト ボックス 16">
            <a:extLst>
              <a:ext uri="{FF2B5EF4-FFF2-40B4-BE49-F238E27FC236}">
                <a16:creationId xmlns:a16="http://schemas.microsoft.com/office/drawing/2014/main" id="{75F892D5-ED85-04A6-E529-D6BF05DB2C63}"/>
              </a:ext>
            </a:extLst>
          </p:cNvPr>
          <p:cNvSpPr txBox="1"/>
          <p:nvPr/>
        </p:nvSpPr>
        <p:spPr>
          <a:xfrm>
            <a:off x="199491" y="7021708"/>
            <a:ext cx="7160692" cy="329770"/>
          </a:xfrm>
          <a:prstGeom prst="rect">
            <a:avLst/>
          </a:prstGeom>
          <a:noFill/>
        </p:spPr>
        <p:txBody>
          <a:bodyPr wrap="square" rtlCol="0">
            <a:spAutoFit/>
          </a:bodyPr>
          <a:lstStyle/>
          <a:p>
            <a:pPr algn="ctr"/>
            <a:r>
              <a:rPr kumimoji="1" lang="ja-JP" altLang="en-US" sz="1543" b="1" dirty="0"/>
              <a:t>罰則</a:t>
            </a:r>
            <a:endParaRPr kumimoji="1" lang="en-US" altLang="ja-JP" sz="1543" b="1" dirty="0"/>
          </a:p>
        </p:txBody>
      </p:sp>
      <p:sp>
        <p:nvSpPr>
          <p:cNvPr id="30" name="四角形: 角を丸くする 29">
            <a:extLst>
              <a:ext uri="{FF2B5EF4-FFF2-40B4-BE49-F238E27FC236}">
                <a16:creationId xmlns:a16="http://schemas.microsoft.com/office/drawing/2014/main" id="{0BBD0A71-A8CF-861D-0317-57DE6173492A}"/>
              </a:ext>
            </a:extLst>
          </p:cNvPr>
          <p:cNvSpPr/>
          <p:nvPr/>
        </p:nvSpPr>
        <p:spPr>
          <a:xfrm>
            <a:off x="319314" y="7840423"/>
            <a:ext cx="3309257" cy="773942"/>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rPr>
              <a:t>性的姿態撮影等処罰法</a:t>
            </a:r>
            <a:endParaRPr kumimoji="1" lang="en-US" altLang="ja-JP" sz="1600" b="1" dirty="0">
              <a:solidFill>
                <a:schemeClr val="tx1"/>
              </a:solidFill>
            </a:endParaRPr>
          </a:p>
          <a:p>
            <a:pPr algn="ctr"/>
            <a:r>
              <a:rPr kumimoji="1" lang="en-US" altLang="ja-JP" sz="1400" dirty="0">
                <a:solidFill>
                  <a:schemeClr val="tx1"/>
                </a:solidFill>
              </a:rPr>
              <a:t>3</a:t>
            </a:r>
            <a:r>
              <a:rPr kumimoji="1" lang="ja-JP" altLang="en-US" sz="1400" dirty="0">
                <a:solidFill>
                  <a:schemeClr val="tx1"/>
                </a:solidFill>
              </a:rPr>
              <a:t>年以下の拘禁刑（令和</a:t>
            </a:r>
            <a:r>
              <a:rPr kumimoji="1" lang="en-US" altLang="ja-JP" sz="1400" dirty="0">
                <a:solidFill>
                  <a:schemeClr val="tx1"/>
                </a:solidFill>
              </a:rPr>
              <a:t>7</a:t>
            </a:r>
            <a:r>
              <a:rPr kumimoji="1" lang="ja-JP" altLang="en-US" sz="1400" dirty="0">
                <a:solidFill>
                  <a:schemeClr val="tx1"/>
                </a:solidFill>
              </a:rPr>
              <a:t>年までは</a:t>
            </a:r>
            <a:endParaRPr kumimoji="1" lang="en-US" altLang="ja-JP" sz="1400" dirty="0">
              <a:solidFill>
                <a:schemeClr val="tx1"/>
              </a:solidFill>
            </a:endParaRPr>
          </a:p>
          <a:p>
            <a:pPr algn="ctr"/>
            <a:r>
              <a:rPr kumimoji="1" lang="ja-JP" altLang="en-US" sz="1400" dirty="0">
                <a:solidFill>
                  <a:schemeClr val="tx1"/>
                </a:solidFill>
              </a:rPr>
              <a:t>懲役刑）又は</a:t>
            </a:r>
            <a:r>
              <a:rPr kumimoji="1" lang="en-US" altLang="ja-JP" sz="1400" dirty="0">
                <a:solidFill>
                  <a:schemeClr val="tx1"/>
                </a:solidFill>
              </a:rPr>
              <a:t>300</a:t>
            </a:r>
            <a:r>
              <a:rPr kumimoji="1" lang="ja-JP" altLang="en-US" sz="1400" dirty="0">
                <a:solidFill>
                  <a:schemeClr val="tx1"/>
                </a:solidFill>
              </a:rPr>
              <a:t>万円以下の罰金</a:t>
            </a:r>
          </a:p>
        </p:txBody>
      </p:sp>
      <p:sp>
        <p:nvSpPr>
          <p:cNvPr id="39" name="四角形: 角を丸くする 38">
            <a:extLst>
              <a:ext uri="{FF2B5EF4-FFF2-40B4-BE49-F238E27FC236}">
                <a16:creationId xmlns:a16="http://schemas.microsoft.com/office/drawing/2014/main" id="{9404162C-D028-A54B-CB60-8735D2439A01}"/>
              </a:ext>
            </a:extLst>
          </p:cNvPr>
          <p:cNvSpPr/>
          <p:nvPr/>
        </p:nvSpPr>
        <p:spPr>
          <a:xfrm>
            <a:off x="3931104" y="7840423"/>
            <a:ext cx="3309257" cy="773942"/>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rPr>
              <a:t>迷惑行為防止条例違反</a:t>
            </a:r>
            <a:endParaRPr kumimoji="1" lang="en-US" altLang="ja-JP" sz="1600" b="1" dirty="0">
              <a:solidFill>
                <a:schemeClr val="tx1"/>
              </a:solidFill>
            </a:endParaRPr>
          </a:p>
          <a:p>
            <a:pPr algn="ctr"/>
            <a:r>
              <a:rPr kumimoji="1" lang="ja-JP" altLang="en-US" sz="1400" dirty="0">
                <a:solidFill>
                  <a:schemeClr val="tx1"/>
                </a:solidFill>
              </a:rPr>
              <a:t>（</a:t>
            </a:r>
            <a:r>
              <a:rPr kumimoji="1" lang="en-US" altLang="ja-JP" sz="1400" dirty="0">
                <a:solidFill>
                  <a:schemeClr val="tx1"/>
                </a:solidFill>
              </a:rPr>
              <a:t>1</a:t>
            </a:r>
            <a:r>
              <a:rPr kumimoji="1" lang="ja-JP" altLang="en-US" sz="1400" dirty="0">
                <a:solidFill>
                  <a:schemeClr val="tx1"/>
                </a:solidFill>
              </a:rPr>
              <a:t>年以下の懲役又は</a:t>
            </a:r>
            <a:endParaRPr kumimoji="1" lang="en-US" altLang="ja-JP" sz="1400" dirty="0">
              <a:solidFill>
                <a:schemeClr val="tx1"/>
              </a:solidFill>
            </a:endParaRPr>
          </a:p>
          <a:p>
            <a:pPr algn="ctr"/>
            <a:r>
              <a:rPr kumimoji="1" lang="en-US" altLang="ja-JP" sz="1400" dirty="0">
                <a:solidFill>
                  <a:schemeClr val="tx1"/>
                </a:solidFill>
              </a:rPr>
              <a:t>100</a:t>
            </a:r>
            <a:r>
              <a:rPr kumimoji="1" lang="ja-JP" altLang="en-US" sz="1400" dirty="0">
                <a:solidFill>
                  <a:schemeClr val="tx1"/>
                </a:solidFill>
              </a:rPr>
              <a:t>万円以下の罰金）</a:t>
            </a:r>
          </a:p>
        </p:txBody>
      </p:sp>
      <p:sp>
        <p:nvSpPr>
          <p:cNvPr id="41" name="テキスト ボックス 40">
            <a:extLst>
              <a:ext uri="{FF2B5EF4-FFF2-40B4-BE49-F238E27FC236}">
                <a16:creationId xmlns:a16="http://schemas.microsoft.com/office/drawing/2014/main" id="{EDE586CA-DF60-0ABC-914C-9A5D5207CE4C}"/>
              </a:ext>
            </a:extLst>
          </p:cNvPr>
          <p:cNvSpPr txBox="1"/>
          <p:nvPr/>
        </p:nvSpPr>
        <p:spPr>
          <a:xfrm>
            <a:off x="199491" y="7314504"/>
            <a:ext cx="7040869" cy="492443"/>
          </a:xfrm>
          <a:prstGeom prst="rect">
            <a:avLst/>
          </a:prstGeom>
          <a:noFill/>
        </p:spPr>
        <p:txBody>
          <a:bodyPr wrap="square" rtlCol="0">
            <a:spAutoFit/>
          </a:bodyPr>
          <a:lstStyle/>
          <a:p>
            <a:r>
              <a:rPr kumimoji="1" lang="ja-JP" altLang="en-US" sz="1300" dirty="0"/>
              <a:t>撮影罪が新設されたことにより、今後は撮影罪での検挙事例が増加していくと考えられています。</a:t>
            </a:r>
          </a:p>
        </p:txBody>
      </p:sp>
      <p:sp>
        <p:nvSpPr>
          <p:cNvPr id="3" name="テキスト ボックス 2">
            <a:extLst>
              <a:ext uri="{FF2B5EF4-FFF2-40B4-BE49-F238E27FC236}">
                <a16:creationId xmlns:a16="http://schemas.microsoft.com/office/drawing/2014/main" id="{52D76ADD-ABD1-953D-8871-5BD6AA2F7972}"/>
              </a:ext>
            </a:extLst>
          </p:cNvPr>
          <p:cNvSpPr txBox="1"/>
          <p:nvPr/>
        </p:nvSpPr>
        <p:spPr>
          <a:xfrm>
            <a:off x="2362201" y="10277885"/>
            <a:ext cx="5197474" cy="215444"/>
          </a:xfrm>
          <a:prstGeom prst="rect">
            <a:avLst/>
          </a:prstGeom>
          <a:noFill/>
        </p:spPr>
        <p:txBody>
          <a:bodyPr wrap="square" rtlCol="0">
            <a:spAutoFit/>
          </a:bodyPr>
          <a:lstStyle/>
          <a:p>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本資料は、埼玉県教育委員会の委託により、</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株式会社ジールコミュニケーションズ</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が作成したものです。</a:t>
            </a:r>
          </a:p>
        </p:txBody>
      </p:sp>
    </p:spTree>
    <p:extLst>
      <p:ext uri="{BB962C8B-B14F-4D97-AF65-F5344CB8AC3E}">
        <p14:creationId xmlns:p14="http://schemas.microsoft.com/office/powerpoint/2010/main" val="2670776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4734</TotalTime>
  <Words>546</Words>
  <Application>Microsoft Office PowerPoint</Application>
  <PresentationFormat>ユーザー設定</PresentationFormat>
  <Paragraphs>22</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メイリオ</vt:lpstr>
      <vt:lpstr>游ゴシック</vt:lpstr>
      <vt:lpstr>Arial</vt:lpstr>
      <vt:lpstr>Calibri</vt:lpstr>
      <vt:lpstr>Calibri Light</vt:lpstr>
      <vt:lpstr>Montserrat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zeal-NP089pc</dc:creator>
  <cp:lastModifiedBy>大島 啓史（生徒指導課）</cp:lastModifiedBy>
  <cp:revision>784</cp:revision>
  <cp:lastPrinted>2024-12-03T03:31:03Z</cp:lastPrinted>
  <dcterms:created xsi:type="dcterms:W3CDTF">2017-11-27T05:49:31Z</dcterms:created>
  <dcterms:modified xsi:type="dcterms:W3CDTF">2025-01-22T08:46:27Z</dcterms:modified>
</cp:coreProperties>
</file>